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29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5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2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2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8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8" r:id="rId5"/>
    <p:sldLayoutId id="2147483692" r:id="rId6"/>
    <p:sldLayoutId id="2147483693" r:id="rId7"/>
    <p:sldLayoutId id="2147483694" r:id="rId8"/>
    <p:sldLayoutId id="2147483697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79DD6CA7-2C71-45B6-84CB-CE6896A7B0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78" b="10152"/>
          <a:stretch/>
        </p:blipFill>
        <p:spPr>
          <a:xfrm>
            <a:off x="3" y="-22"/>
            <a:ext cx="12191997" cy="6858022"/>
          </a:xfrm>
          <a:prstGeom prst="rect">
            <a:avLst/>
          </a:prstGeom>
        </p:spPr>
      </p:pic>
      <p:sp>
        <p:nvSpPr>
          <p:cNvPr id="14" name="Rectangle 8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206190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4FF19-C759-4090-9056-67E3B1264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6" y="643467"/>
            <a:ext cx="5452529" cy="3569242"/>
          </a:xfrm>
        </p:spPr>
        <p:txBody>
          <a:bodyPr anchor="t">
            <a:norm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</a:rPr>
              <a:t>Energy profile diagrams review</a:t>
            </a:r>
            <a:endParaRPr lang="en-AU" sz="6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CB2B8-07D0-411F-970A-00BC17EE0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055" y="4551036"/>
            <a:ext cx="5449479" cy="1663495"/>
          </a:xfrm>
        </p:spPr>
        <p:txBody>
          <a:bodyPr anchor="b"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A review of energy profile diagrams including activation energy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5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Activation energy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87ED91CD-5A5F-41F3-A535-72CAAA9E8E3F}"/>
              </a:ext>
            </a:extLst>
          </p:cNvPr>
          <p:cNvSpPr txBox="1">
            <a:spLocks noChangeArrowheads="1"/>
          </p:cNvSpPr>
          <p:nvPr/>
        </p:nvSpPr>
        <p:spPr>
          <a:xfrm>
            <a:off x="923925" y="1076325"/>
            <a:ext cx="9220200" cy="1676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The minimum energy that colliding particles must have in order to react is called the </a:t>
            </a:r>
            <a:r>
              <a:rPr lang="en-US" altLang="en-US" sz="2400" b="1" u="sng" dirty="0">
                <a:solidFill>
                  <a:srgbClr val="7030A0"/>
                </a:solidFill>
              </a:rPr>
              <a:t>activation energy</a:t>
            </a:r>
            <a:r>
              <a:rPr lang="en-US" altLang="en-US" sz="2400" dirty="0"/>
              <a:t>.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1CB9ABCC-F6E1-4523-BD0C-1C12573AA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2152560"/>
            <a:ext cx="9448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39725" indent="-339725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+mn-lt"/>
              </a:rPr>
              <a:t>You can think of the activation energy for a reaction as a barrier that reactants must cross before products can form.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0ACF30B-3B20-419F-8781-B31FA2269DE7}"/>
              </a:ext>
            </a:extLst>
          </p:cNvPr>
          <p:cNvSpPr txBox="1">
            <a:spLocks/>
          </p:cNvSpPr>
          <p:nvPr/>
        </p:nvSpPr>
        <p:spPr>
          <a:xfrm>
            <a:off x="1247775" y="2983557"/>
            <a:ext cx="10010775" cy="39909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/>
              <a:t>As reacting particles approach each other, repulsive forces between electron clouds causes them to slow down and lose kinetic energy</a:t>
            </a:r>
          </a:p>
          <a:p>
            <a:r>
              <a:rPr lang="en-AU" sz="2400" dirty="0"/>
              <a:t>This lost kinetic energy converts to increased potential energy of the colliding particles</a:t>
            </a:r>
          </a:p>
          <a:p>
            <a:r>
              <a:rPr lang="en-AU" sz="2400" dirty="0"/>
              <a:t>If they have enough kinetic energy they will approach close enough (collide) to form a </a:t>
            </a:r>
            <a:r>
              <a:rPr lang="en-AU" sz="2400" dirty="0">
                <a:solidFill>
                  <a:srgbClr val="FF0000"/>
                </a:solidFill>
              </a:rPr>
              <a:t>transition state </a:t>
            </a:r>
            <a:r>
              <a:rPr lang="en-AU" sz="2400" dirty="0"/>
              <a:t>also known as the </a:t>
            </a:r>
            <a:r>
              <a:rPr lang="en-AU" sz="2400" dirty="0">
                <a:solidFill>
                  <a:srgbClr val="FF0000"/>
                </a:solidFill>
              </a:rPr>
              <a:t>activated complex </a:t>
            </a:r>
            <a:r>
              <a:rPr lang="en-AU" sz="2400" dirty="0"/>
              <a:t>– the highest potential energy state</a:t>
            </a:r>
          </a:p>
        </p:txBody>
      </p:sp>
    </p:spTree>
    <p:extLst>
      <p:ext uri="{BB962C8B-B14F-4D97-AF65-F5344CB8AC3E}">
        <p14:creationId xmlns:p14="http://schemas.microsoft.com/office/powerpoint/2010/main" val="30797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Activation energy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 descr="0132525763_A545a">
            <a:extLst>
              <a:ext uri="{FF2B5EF4-FFF2-40B4-BE49-F238E27FC236}">
                <a16:creationId xmlns:a16="http://schemas.microsoft.com/office/drawing/2014/main" id="{1299C919-CF3F-4E99-A0DD-83ADABBF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933737"/>
            <a:ext cx="7943850" cy="592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5C8DBCF2-14C6-4783-86FE-127C6FA8B332}"/>
              </a:ext>
            </a:extLst>
          </p:cNvPr>
          <p:cNvSpPr txBox="1">
            <a:spLocks noChangeArrowheads="1"/>
          </p:cNvSpPr>
          <p:nvPr/>
        </p:nvSpPr>
        <p:spPr>
          <a:xfrm>
            <a:off x="342899" y="1219200"/>
            <a:ext cx="3648075" cy="30384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The activation-energy barrier must be crossed before reactants are converted to products.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EBDCC1-1E50-4D9C-8579-A021BB005D71}"/>
              </a:ext>
            </a:extLst>
          </p:cNvPr>
          <p:cNvSpPr txBox="1"/>
          <p:nvPr/>
        </p:nvSpPr>
        <p:spPr>
          <a:xfrm>
            <a:off x="1033460" y="4953000"/>
            <a:ext cx="2266951" cy="83099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Exothermic or endothermic?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93681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Activation energy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545b">
            <a:extLst>
              <a:ext uri="{FF2B5EF4-FFF2-40B4-BE49-F238E27FC236}">
                <a16:creationId xmlns:a16="http://schemas.microsoft.com/office/drawing/2014/main" id="{85141A72-5764-4732-902B-391811EAC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" r="3491"/>
          <a:stretch>
            <a:fillRect/>
          </a:stretch>
        </p:blipFill>
        <p:spPr bwMode="auto">
          <a:xfrm>
            <a:off x="6153151" y="1525119"/>
            <a:ext cx="5610219" cy="441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0132525763_A545a">
            <a:extLst>
              <a:ext uri="{FF2B5EF4-FFF2-40B4-BE49-F238E27FC236}">
                <a16:creationId xmlns:a16="http://schemas.microsoft.com/office/drawing/2014/main" id="{7B6CAE3B-CCAA-4611-A47A-8F88ABD4F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5119"/>
            <a:ext cx="6038850" cy="450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543A26-E980-40C0-8AC0-DD7BB5E1B23E}"/>
              </a:ext>
            </a:extLst>
          </p:cNvPr>
          <p:cNvSpPr txBox="1"/>
          <p:nvPr/>
        </p:nvSpPr>
        <p:spPr>
          <a:xfrm>
            <a:off x="2085975" y="6221135"/>
            <a:ext cx="2066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Exothermic</a:t>
            </a:r>
            <a:endParaRPr lang="en-AU" sz="2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3A02FF-C880-443A-AFB4-CFCB247B2FC0}"/>
              </a:ext>
            </a:extLst>
          </p:cNvPr>
          <p:cNvSpPr txBox="1"/>
          <p:nvPr/>
        </p:nvSpPr>
        <p:spPr>
          <a:xfrm>
            <a:off x="7924797" y="6189024"/>
            <a:ext cx="239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Endothermic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314584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Transition state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74FA131-9C18-4BEF-B8E5-5A2573F17C28}"/>
              </a:ext>
            </a:extLst>
          </p:cNvPr>
          <p:cNvSpPr txBox="1">
            <a:spLocks/>
          </p:cNvSpPr>
          <p:nvPr/>
        </p:nvSpPr>
        <p:spPr>
          <a:xfrm>
            <a:off x="285750" y="981075"/>
            <a:ext cx="11334750" cy="29432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/>
              <a:t>The </a:t>
            </a:r>
            <a:r>
              <a:rPr lang="en-AU" sz="2400" b="1" dirty="0">
                <a:solidFill>
                  <a:srgbClr val="7030A0"/>
                </a:solidFill>
              </a:rPr>
              <a:t>transition state </a:t>
            </a:r>
            <a:r>
              <a:rPr lang="en-AU" sz="2400" dirty="0"/>
              <a:t>is where the original bonds are being broken and new bonds are being formed</a:t>
            </a:r>
          </a:p>
          <a:p>
            <a:r>
              <a:rPr lang="en-AU" sz="2400" dirty="0"/>
              <a:t>It is an unstable arrangement; </a:t>
            </a:r>
            <a:r>
              <a:rPr lang="en-US" sz="2400" dirty="0"/>
              <a:t>i</a:t>
            </a:r>
            <a:r>
              <a:rPr lang="en-US" altLang="en-US" sz="2400" dirty="0"/>
              <a:t>ts brief existence ends with the reformation of the reactants or with the formation of products </a:t>
            </a:r>
          </a:p>
          <a:p>
            <a:r>
              <a:rPr lang="en-AU" sz="2400" dirty="0"/>
              <a:t>The minimum collision energy required to form the transition state is known as the activation energy </a:t>
            </a:r>
            <a:r>
              <a:rPr lang="en-AU" sz="2400" dirty="0" err="1"/>
              <a:t>Ea</a:t>
            </a:r>
            <a:endParaRPr lang="en-AU" sz="2400" dirty="0"/>
          </a:p>
          <a:p>
            <a:endParaRPr lang="en-AU" sz="2400" dirty="0"/>
          </a:p>
        </p:txBody>
      </p:sp>
      <p:pic>
        <p:nvPicPr>
          <p:cNvPr id="4" name="Picture 4" descr="http://wiki.chemprime.chemeddl.org/images/5/50/Energy_Profile_of_CO_Reacting_with_NO2.jpg">
            <a:extLst>
              <a:ext uri="{FF2B5EF4-FFF2-40B4-BE49-F238E27FC236}">
                <a16:creationId xmlns:a16="http://schemas.microsoft.com/office/drawing/2014/main" id="{8C7875C1-E271-450B-92ED-3FF56F91A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85" y="3785220"/>
            <a:ext cx="5113710" cy="293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81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Understanding check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6E0F520-7AE8-4AAA-A350-D3FADD9B3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31" y="1032452"/>
            <a:ext cx="11897588" cy="530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5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157F07-1803-4EF7-81B7-17160D245410}"/>
              </a:ext>
            </a:extLst>
          </p:cNvPr>
          <p:cNvSpPr txBox="1"/>
          <p:nvPr/>
        </p:nvSpPr>
        <p:spPr>
          <a:xfrm>
            <a:off x="123825" y="133350"/>
            <a:ext cx="704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Understanding check</a:t>
            </a:r>
            <a:endParaRPr lang="en-AU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4DD8B7-DB06-4ABD-BF6E-27A1FB49E516}"/>
              </a:ext>
            </a:extLst>
          </p:cNvPr>
          <p:cNvCxnSpPr/>
          <p:nvPr/>
        </p:nvCxnSpPr>
        <p:spPr>
          <a:xfrm>
            <a:off x="0" y="813375"/>
            <a:ext cx="803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6E0F520-7AE8-4AAA-A350-D3FADD9B3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31" y="1032452"/>
            <a:ext cx="11897588" cy="53064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90B280-B014-4CE6-9E89-29B484D18429}"/>
              </a:ext>
            </a:extLst>
          </p:cNvPr>
          <p:cNvSpPr txBox="1"/>
          <p:nvPr/>
        </p:nvSpPr>
        <p:spPr>
          <a:xfrm>
            <a:off x="3876675" y="2238196"/>
            <a:ext cx="2543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Endothermic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BF6AF2-C147-4EF8-9E45-12FDE6A9151F}"/>
              </a:ext>
            </a:extLst>
          </p:cNvPr>
          <p:cNvSpPr txBox="1"/>
          <p:nvPr/>
        </p:nvSpPr>
        <p:spPr>
          <a:xfrm>
            <a:off x="8039100" y="4553427"/>
            <a:ext cx="13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reactants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81C885-75B5-413A-B88A-6381189D9BA4}"/>
              </a:ext>
            </a:extLst>
          </p:cNvPr>
          <p:cNvSpPr txBox="1"/>
          <p:nvPr/>
        </p:nvSpPr>
        <p:spPr>
          <a:xfrm>
            <a:off x="10610850" y="3591402"/>
            <a:ext cx="13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products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A88192-CF03-401D-9590-9674FFA4E0BC}"/>
              </a:ext>
            </a:extLst>
          </p:cNvPr>
          <p:cNvSpPr txBox="1"/>
          <p:nvPr/>
        </p:nvSpPr>
        <p:spPr>
          <a:xfrm>
            <a:off x="9058275" y="188005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Transition state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ACB94B-966B-42F5-A580-4FE1BE780037}"/>
              </a:ext>
            </a:extLst>
          </p:cNvPr>
          <p:cNvCxnSpPr>
            <a:cxnSpLocks/>
          </p:cNvCxnSpPr>
          <p:nvPr/>
        </p:nvCxnSpPr>
        <p:spPr>
          <a:xfrm>
            <a:off x="10887075" y="4076700"/>
            <a:ext cx="0" cy="4767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C42E62B-DCCF-4567-A260-FB1B88FFFA7C}"/>
              </a:ext>
            </a:extLst>
          </p:cNvPr>
          <p:cNvSpPr txBox="1"/>
          <p:nvPr/>
        </p:nvSpPr>
        <p:spPr>
          <a:xfrm>
            <a:off x="11039475" y="4152900"/>
            <a:ext cx="61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∆H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CCE145-BF30-4852-BC0C-E3623812A3A5}"/>
              </a:ext>
            </a:extLst>
          </p:cNvPr>
          <p:cNvSpPr txBox="1"/>
          <p:nvPr/>
        </p:nvSpPr>
        <p:spPr>
          <a:xfrm>
            <a:off x="5248275" y="40444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∆H = + 50 kJ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B9CE3A-0168-41DE-B1EE-EDC6D6CD60CF}"/>
              </a:ext>
            </a:extLst>
          </p:cNvPr>
          <p:cNvCxnSpPr/>
          <p:nvPr/>
        </p:nvCxnSpPr>
        <p:spPr>
          <a:xfrm flipV="1">
            <a:off x="9867900" y="2343150"/>
            <a:ext cx="0" cy="221027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35FB7DC-E275-4B41-884E-C0780261AD73}"/>
              </a:ext>
            </a:extLst>
          </p:cNvPr>
          <p:cNvSpPr txBox="1"/>
          <p:nvPr/>
        </p:nvSpPr>
        <p:spPr>
          <a:xfrm>
            <a:off x="2447925" y="5076825"/>
            <a:ext cx="364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Ea</a:t>
            </a:r>
            <a:r>
              <a:rPr lang="en-US" dirty="0">
                <a:solidFill>
                  <a:srgbClr val="7030A0"/>
                </a:solidFill>
              </a:rPr>
              <a:t> = 200 kJ</a:t>
            </a:r>
            <a:endParaRPr lang="en-AU" dirty="0">
              <a:solidFill>
                <a:srgbClr val="7030A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2C9561-D1B3-41B7-8D26-2436114A001E}"/>
              </a:ext>
            </a:extLst>
          </p:cNvPr>
          <p:cNvSpPr txBox="1"/>
          <p:nvPr/>
        </p:nvSpPr>
        <p:spPr>
          <a:xfrm>
            <a:off x="3648074" y="6109216"/>
            <a:ext cx="5324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kJ of energy is absorbed in the reaction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42E62B-DCCF-4567-A260-FB1B88FFFA7C}"/>
              </a:ext>
            </a:extLst>
          </p:cNvPr>
          <p:cNvSpPr txBox="1"/>
          <p:nvPr/>
        </p:nvSpPr>
        <p:spPr>
          <a:xfrm>
            <a:off x="9886377" y="3406736"/>
            <a:ext cx="61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</a:t>
            </a:r>
            <a:endParaRPr lang="en-A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4560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93920"/>
      </a:dk2>
      <a:lt2>
        <a:srgbClr val="E8E2E4"/>
      </a:lt2>
      <a:accent1>
        <a:srgbClr val="20B785"/>
      </a:accent1>
      <a:accent2>
        <a:srgbClr val="14BB3F"/>
      </a:accent2>
      <a:accent3>
        <a:srgbClr val="3ABA21"/>
      </a:accent3>
      <a:accent4>
        <a:srgbClr val="6FB213"/>
      </a:accent4>
      <a:accent5>
        <a:srgbClr val="A4A51D"/>
      </a:accent5>
      <a:accent6>
        <a:srgbClr val="D58717"/>
      </a:accent6>
      <a:hlink>
        <a:srgbClr val="79892D"/>
      </a:hlink>
      <a:folHlink>
        <a:srgbClr val="82828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232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Avenir Next LT Pro</vt:lpstr>
      <vt:lpstr>Calibri</vt:lpstr>
      <vt:lpstr>AccentBoxVTI</vt:lpstr>
      <vt:lpstr>Energy profile diagrams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 of Reaction</dc:title>
  <dc:creator>Alison Barnes</dc:creator>
  <cp:lastModifiedBy>BARNES Alison [Rossmoyne Senior High School]</cp:lastModifiedBy>
  <cp:revision>34</cp:revision>
  <dcterms:created xsi:type="dcterms:W3CDTF">2020-09-22T00:09:02Z</dcterms:created>
  <dcterms:modified xsi:type="dcterms:W3CDTF">2021-06-02T00:30:03Z</dcterms:modified>
</cp:coreProperties>
</file>