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9" r:id="rId1"/>
  </p:sldMasterIdLst>
  <p:sldIdLst>
    <p:sldId id="256" r:id="rId2"/>
    <p:sldId id="267" r:id="rId3"/>
    <p:sldId id="268" r:id="rId4"/>
    <p:sldId id="269" r:id="rId5"/>
    <p:sldId id="270" r:id="rId6"/>
    <p:sldId id="271" r:id="rId7"/>
    <p:sldId id="27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EB8136-4330-4480-80D9-0F6FD97061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6072" y="1124712"/>
            <a:ext cx="11036808" cy="3172968"/>
          </a:xfrm>
        </p:spPr>
        <p:txBody>
          <a:bodyPr anchor="b">
            <a:normAutofit/>
          </a:bodyPr>
          <a:lstStyle>
            <a:lvl1pPr algn="l">
              <a:defRPr sz="8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6E5739-DD96-45FB-B609-3E3447A52F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6072" y="4727448"/>
            <a:ext cx="11036808" cy="1481328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9FF558-51F9-42A2-9944-DBE23DA8B22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76072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6/2/2021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8C0E86-A7F7-4BDC-A637-254E5252DE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D10ADE-E9DA-4E57-BF57-1CCB65219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869680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D06CE56-3881-4ADA-8CEF-D18B02C242A3}"/>
              </a:ext>
            </a:extLst>
          </p:cNvPr>
          <p:cNvSpPr/>
          <p:nvPr/>
        </p:nvSpPr>
        <p:spPr>
          <a:xfrm rot="5400000">
            <a:off x="857544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9F3C543-62EC-4433-9C93-A2CD8764E9B4}"/>
              </a:ext>
            </a:extLst>
          </p:cNvPr>
          <p:cNvSpPr/>
          <p:nvPr/>
        </p:nvSpPr>
        <p:spPr>
          <a:xfrm flipV="1">
            <a:off x="578652" y="4501201"/>
            <a:ext cx="1103469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922914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B32C18-E430-4EC7-BD7C-99D86D0122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FC5012F-7119-4D94-9717-3862E1C938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ED9A4A-D287-4207-9037-70DB007A17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6/2/2021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ECFCAC-80DB-43BB-B3F1-AC22BACEE3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679730-3487-4D94-A0DC-C21684963A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634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543C89D-929E-4CD1-BCCC-72A14C0335D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D450EA-A577-4B76-A12F-650BEB20FD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D2603B-9ACE-4FA9-805B-9B91EB63DF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6/2/2021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CE18AC-D6A9-4A61-885D-68E2B684A4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197AE4-AA47-4E14-8FFE-171FAE47F4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2409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D6FBB9D-1CAA-4D05-AB33-BABDFE17B843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4727B71-B4B6-4823-80A1-68C40B475118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9A6DB05-9FB5-4B07-8675-74C23D4FD89D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8D358CF-0758-490A-A084-C46443B9AB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671183-B3CE-4F45-92FB-98290CA0E2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2478024"/>
            <a:ext cx="10168128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7DED67-27EC-4D43-A21C-093C1DB0481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6/2/2021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747CE3-4890-4BC1-94DB-5D49D02C99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3C5AD3-D79A-4D46-B25B-822FE0252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08093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5AEDC5C-2E87-49C6-AB07-A95E5F39ED8E}"/>
              </a:ext>
            </a:extLst>
          </p:cNvPr>
          <p:cNvSpPr/>
          <p:nvPr/>
        </p:nvSpPr>
        <p:spPr>
          <a:xfrm>
            <a:off x="558210" y="4981421"/>
            <a:ext cx="11134956" cy="82296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57D88DE-E462-4C8A-BF99-609390DFB781}"/>
              </a:ext>
            </a:extLst>
          </p:cNvPr>
          <p:cNvSpPr/>
          <p:nvPr/>
        </p:nvSpPr>
        <p:spPr>
          <a:xfrm>
            <a:off x="498834" y="5118581"/>
            <a:ext cx="146304" cy="5486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8E44900-E8BF-4B12-8BCB-41076E2B68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7784" y="640080"/>
            <a:ext cx="10890504" cy="4114800"/>
          </a:xfrm>
        </p:spPr>
        <p:txBody>
          <a:bodyPr anchor="b">
            <a:normAutofit/>
          </a:bodyPr>
          <a:lstStyle>
            <a:lvl1pPr>
              <a:defRPr sz="6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7741F9-B00F-4463-A257-6B66DABD9B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8" y="5102352"/>
            <a:ext cx="10607040" cy="585216"/>
          </a:xfrm>
        </p:spPr>
        <p:txBody>
          <a:bodyPr anchor="ctr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8BFA7D-4401-4285-802B-1579165F0D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6/2/2021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A909C5-AA19-4195-8376-9002D5DF46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AC3F32-46E0-47C8-8565-5969A475F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29550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076262E-36A0-40C6-ADE6-90CD9FB9B9EA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42677A9B-4D1D-4D80-912C-24570140A650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3DC8C98-510F-48C9-82B2-9E4F760A68DF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7A078AE-0BC3-48F9-87EC-2DB0CCE7E2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2A20DF-0829-4336-B59F-FF9D7AA9D8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15568" y="2478024"/>
            <a:ext cx="4937760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35D01C-CF67-4DF6-B96C-FFC9D5BF84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45936" y="2478024"/>
            <a:ext cx="4937760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BBD797-6031-4F82-8726-EAB757027FF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6/2/2021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B3F71C-B897-4909-A75E-8716AD49C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78BC14-5BB1-405F-A6F3-C07230F085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32224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6B671BDE-E45C-41A1-9B98-4A607D703855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299500CE-917A-4D03-A7DF-71D8EBBC1537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3D0D377-28B0-417D-886B-9483AF064975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8F91F8-0767-40B5-A3AA-72931FC192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AE0554-8BEE-4BF6-9519-51B8475D35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15568" y="2372650"/>
            <a:ext cx="493776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4A358D-C930-48E0-B372-06A826B74C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15568" y="3203688"/>
            <a:ext cx="4937760" cy="29685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3B6615E-4966-4150-83B6-C47591B363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45936" y="2372650"/>
            <a:ext cx="493776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409F6B-C17B-4B4F-9F35-5068BDC4E2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45936" y="3203687"/>
            <a:ext cx="4937760" cy="296851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8BC356D-052B-4A9B-8B2F-6665FD325AB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6/2/2021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9C5E5FA-26A9-467C-93E3-8476142D1D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279E50C-1E40-4B48-871B-E392428D2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7267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8C0689C4-0DB3-408B-A956-40326B4AE4C4}"/>
              </a:ext>
            </a:extLst>
          </p:cNvPr>
          <p:cNvSpPr/>
          <p:nvPr/>
        </p:nvSpPr>
        <p:spPr>
          <a:xfrm>
            <a:off x="665853" y="1533525"/>
            <a:ext cx="10917063" cy="379095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2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6E1D10E-1C30-41BF-8C3B-C460C9B5597B}"/>
              </a:ext>
            </a:extLst>
          </p:cNvPr>
          <p:cNvSpPr/>
          <p:nvPr/>
        </p:nvSpPr>
        <p:spPr>
          <a:xfrm>
            <a:off x="609084" y="2971798"/>
            <a:ext cx="128016" cy="914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79454F2-0EE5-4888-AF4C-82F825E622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8992" y="1938528"/>
            <a:ext cx="10177272" cy="2990088"/>
          </a:xfrm>
        </p:spPr>
        <p:txBody>
          <a:bodyPr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7C91241-A315-4643-91E5-CF2C25CC90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6/2/2021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2706D86-5479-487D-94C8-76093D84F3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7739411-CED6-43D4-868D-A65C4161A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3792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AC447E0-1D4D-4EF2-B81B-4B2400EE3E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6/2/2021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9984CA0-2A78-4600-9F3D-19B09E790F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440955-B18E-49D3-AE7B-B331200E3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4853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FA417FE-CD1A-486F-A4AC-E4000A2FB18E}"/>
              </a:ext>
            </a:extLst>
          </p:cNvPr>
          <p:cNvSpPr/>
          <p:nvPr/>
        </p:nvSpPr>
        <p:spPr>
          <a:xfrm>
            <a:off x="558210" y="1162033"/>
            <a:ext cx="3740740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318F0F5-812B-472C-9408-B80F2553F5E0}"/>
              </a:ext>
            </a:extLst>
          </p:cNvPr>
          <p:cNvSpPr/>
          <p:nvPr/>
        </p:nvSpPr>
        <p:spPr>
          <a:xfrm>
            <a:off x="498834" y="1618375"/>
            <a:ext cx="146304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7F7751B-CD8F-4F5B-A903-1DCE5D1E83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709928"/>
            <a:ext cx="3099816" cy="1709928"/>
          </a:xfrm>
        </p:spPr>
        <p:txBody>
          <a:bodyPr tIns="45720" anchor="t">
            <a:norm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A55C8A-A0BB-441D-976F-EB56D4382D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5192" y="1709928"/>
            <a:ext cx="6729984" cy="4096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DE6A51-A2E5-4BFA-B571-9FDFE1BBFB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8680" y="3429000"/>
            <a:ext cx="3099816" cy="20665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92778A-DD4C-4651-9C53-8B0C44CD880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8680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6/2/2021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6C7F66-2DFA-4146-BE1A-CE2890FE45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85D185-B1B6-4D62-81BE-BE82C80ACA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742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68B77B5-211C-456E-B79F-306CC3619347}"/>
              </a:ext>
            </a:extLst>
          </p:cNvPr>
          <p:cNvSpPr/>
          <p:nvPr/>
        </p:nvSpPr>
        <p:spPr>
          <a:xfrm>
            <a:off x="558210" y="1162033"/>
            <a:ext cx="3740740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B63C338-194D-4F23-ABEC-60A7EA96F302}"/>
              </a:ext>
            </a:extLst>
          </p:cNvPr>
          <p:cNvSpPr/>
          <p:nvPr/>
        </p:nvSpPr>
        <p:spPr>
          <a:xfrm>
            <a:off x="498834" y="1618375"/>
            <a:ext cx="146304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0C04DCC-0E3E-4F05-9FAC-9FA6CA4B2B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709928"/>
            <a:ext cx="3099816" cy="1709928"/>
          </a:xfrm>
        </p:spPr>
        <p:txBody>
          <a:bodyPr tIns="45720" anchor="t">
            <a:norm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BA29649-B19F-499E-8E9A-3577EAC8F03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965192" y="1161288"/>
            <a:ext cx="6729984" cy="4645152"/>
          </a:xfrm>
        </p:spPr>
        <p:txBody>
          <a:bodyPr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C9EF2E-A8CD-41A1-B11A-0D8842797A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8680" y="3438144"/>
            <a:ext cx="3099816" cy="20574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4257B5-0DE0-401F-9171-E8687A97DBA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8680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6/2/2021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8CD9AD-D667-4FD4-AA34-428AA0BCD0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770FB6-F273-4BA6-8B97-9835AC5378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399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B325BDE-35A4-4AAD-960B-C1415864AD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459C78-0CC4-4552-93DD-49B4194D00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744A3C-9C54-46A6-B3EF-5B36362423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AC24A9-CCB6-4F8D-B8DB-C2F3692CFA5A}" type="datetimeFigureOut">
              <a:rPr lang="en-US" smtClean="0"/>
              <a:t>6/2/2021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D5A696-7B4B-4181-A961-7D66556D50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038CB5-8F4A-401D-A3A9-B27DC15B7A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8864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8" r:id="rId5"/>
    <p:sldLayoutId id="2147483692" r:id="rId6"/>
    <p:sldLayoutId id="2147483693" r:id="rId7"/>
    <p:sldLayoutId id="2147483694" r:id="rId8"/>
    <p:sldLayoutId id="2147483697" r:id="rId9"/>
    <p:sldLayoutId id="2147483695" r:id="rId10"/>
    <p:sldLayoutId id="214748369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3">
            <a:extLst>
              <a:ext uri="{FF2B5EF4-FFF2-40B4-BE49-F238E27FC236}">
                <a16:creationId xmlns:a16="http://schemas.microsoft.com/office/drawing/2014/main" id="{79DD6CA7-2C71-45B6-84CB-CE6896A7B06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5578" b="10152"/>
          <a:stretch/>
        </p:blipFill>
        <p:spPr>
          <a:xfrm>
            <a:off x="3" y="-22"/>
            <a:ext cx="12191997" cy="6858022"/>
          </a:xfrm>
          <a:prstGeom prst="rect">
            <a:avLst/>
          </a:prstGeom>
        </p:spPr>
      </p:pic>
      <p:sp>
        <p:nvSpPr>
          <p:cNvPr id="14" name="Rectangle 8">
            <a:extLst>
              <a:ext uri="{FF2B5EF4-FFF2-40B4-BE49-F238E27FC236}">
                <a16:creationId xmlns:a16="http://schemas.microsoft.com/office/drawing/2014/main" id="{4063B759-00FC-46D1-9898-8E8625268FA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-2206190" y="2206184"/>
            <a:ext cx="6858003" cy="2445624"/>
          </a:xfrm>
          <a:prstGeom prst="rect">
            <a:avLst/>
          </a:prstGeom>
          <a:gradFill flip="none" rotWithShape="1">
            <a:gsLst>
              <a:gs pos="48000">
                <a:srgbClr val="262626">
                  <a:alpha val="24000"/>
                </a:srgbClr>
              </a:gs>
              <a:gs pos="85000">
                <a:srgbClr val="262626">
                  <a:alpha val="45000"/>
                </a:srgbClr>
              </a:gs>
              <a:gs pos="0">
                <a:schemeClr val="tx1">
                  <a:alpha val="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0">
            <a:extLst>
              <a:ext uri="{FF2B5EF4-FFF2-40B4-BE49-F238E27FC236}">
                <a16:creationId xmlns:a16="http://schemas.microsoft.com/office/drawing/2014/main" id="{D5B012D8-7F27-4758-9AC6-C889B154BD7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6437374" y="1100316"/>
            <a:ext cx="6858003" cy="4657347"/>
          </a:xfrm>
          <a:prstGeom prst="rect">
            <a:avLst/>
          </a:prstGeom>
          <a:gradFill flip="none" rotWithShape="1">
            <a:gsLst>
              <a:gs pos="48000">
                <a:srgbClr val="262626">
                  <a:alpha val="24000"/>
                </a:srgbClr>
              </a:gs>
              <a:gs pos="85000">
                <a:srgbClr val="262626">
                  <a:alpha val="45000"/>
                </a:srgbClr>
              </a:gs>
              <a:gs pos="0">
                <a:schemeClr val="tx1">
                  <a:alpha val="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8D4FF19-C759-4090-9056-67E3B1264AD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96006" y="643467"/>
            <a:ext cx="5452529" cy="3569242"/>
          </a:xfrm>
        </p:spPr>
        <p:txBody>
          <a:bodyPr anchor="t">
            <a:normAutofit/>
          </a:bodyPr>
          <a:lstStyle/>
          <a:p>
            <a:pPr algn="r"/>
            <a:r>
              <a:rPr lang="en-US" sz="6000" dirty="0" smtClean="0">
                <a:solidFill>
                  <a:schemeClr val="bg1"/>
                </a:solidFill>
              </a:rPr>
              <a:t>Energy profile diagrams review</a:t>
            </a:r>
            <a:endParaRPr lang="en-AU" sz="6000" dirty="0">
              <a:solidFill>
                <a:schemeClr val="bg1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1ACB2B8-07D0-411F-970A-00BC17EE022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99055" y="4551036"/>
            <a:ext cx="5449479" cy="1663495"/>
          </a:xfrm>
        </p:spPr>
        <p:txBody>
          <a:bodyPr anchor="b">
            <a:normAutofit/>
          </a:bodyPr>
          <a:lstStyle/>
          <a:p>
            <a:pPr algn="r"/>
            <a:r>
              <a:rPr lang="en-US" dirty="0" smtClean="0">
                <a:solidFill>
                  <a:schemeClr val="bg1"/>
                </a:solidFill>
              </a:rPr>
              <a:t>A review of energy profile diagrams including activation energy</a:t>
            </a:r>
            <a:endParaRPr lang="en-A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30565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C5157F07-1803-4EF7-81B7-17160D245410}"/>
              </a:ext>
            </a:extLst>
          </p:cNvPr>
          <p:cNvSpPr txBox="1"/>
          <p:nvPr/>
        </p:nvSpPr>
        <p:spPr>
          <a:xfrm>
            <a:off x="123825" y="133350"/>
            <a:ext cx="70485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Activation energy</a:t>
            </a:r>
            <a:endParaRPr lang="en-AU" sz="3200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AF4DD8B7-DB06-4ABD-BF6E-27A1FB49E516}"/>
              </a:ext>
            </a:extLst>
          </p:cNvPr>
          <p:cNvCxnSpPr/>
          <p:nvPr/>
        </p:nvCxnSpPr>
        <p:spPr>
          <a:xfrm>
            <a:off x="0" y="813375"/>
            <a:ext cx="80391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3">
            <a:extLst>
              <a:ext uri="{FF2B5EF4-FFF2-40B4-BE49-F238E27FC236}">
                <a16:creationId xmlns:a16="http://schemas.microsoft.com/office/drawing/2014/main" id="{87ED91CD-5A5F-41F3-A535-72CAAA9E8E3F}"/>
              </a:ext>
            </a:extLst>
          </p:cNvPr>
          <p:cNvSpPr txBox="1">
            <a:spLocks noChangeArrowheads="1"/>
          </p:cNvSpPr>
          <p:nvPr/>
        </p:nvSpPr>
        <p:spPr>
          <a:xfrm>
            <a:off x="923925" y="1076325"/>
            <a:ext cx="9220200" cy="167640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en-US" sz="2400" dirty="0"/>
              <a:t>The minimum energy that colliding particles must have in order to react is called the </a:t>
            </a:r>
            <a:r>
              <a:rPr lang="en-US" altLang="en-US" sz="2400" b="1" u="sng" dirty="0">
                <a:solidFill>
                  <a:srgbClr val="7030A0"/>
                </a:solidFill>
              </a:rPr>
              <a:t>activation energy</a:t>
            </a:r>
            <a:r>
              <a:rPr lang="en-US" altLang="en-US" sz="2400" dirty="0"/>
              <a:t>.</a:t>
            </a:r>
          </a:p>
        </p:txBody>
      </p:sp>
      <p:sp>
        <p:nvSpPr>
          <p:cNvPr id="19" name="Text Box 4">
            <a:extLst>
              <a:ext uri="{FF2B5EF4-FFF2-40B4-BE49-F238E27FC236}">
                <a16:creationId xmlns:a16="http://schemas.microsoft.com/office/drawing/2014/main" id="{1CB9ABCC-F6E1-4523-BD0C-1C12573AAD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47775" y="2152560"/>
            <a:ext cx="94488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39725" indent="-339725">
              <a:spcBef>
                <a:spcPct val="20000"/>
              </a:spcBef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342900" indent="-34290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altLang="en-US" sz="2400" dirty="0">
                <a:latin typeface="+mn-lt"/>
              </a:rPr>
              <a:t>You can think of the activation energy for a reaction as a barrier that reactants must cross before products can form.</a:t>
            </a:r>
          </a:p>
        </p:txBody>
      </p:sp>
      <p:sp>
        <p:nvSpPr>
          <p:cNvPr id="20" name="Content Placeholder 2">
            <a:extLst>
              <a:ext uri="{FF2B5EF4-FFF2-40B4-BE49-F238E27FC236}">
                <a16:creationId xmlns:a16="http://schemas.microsoft.com/office/drawing/2014/main" id="{60ACF30B-3B20-419F-8781-B31FA2269DE7}"/>
              </a:ext>
            </a:extLst>
          </p:cNvPr>
          <p:cNvSpPr txBox="1">
            <a:spLocks/>
          </p:cNvSpPr>
          <p:nvPr/>
        </p:nvSpPr>
        <p:spPr>
          <a:xfrm>
            <a:off x="1247775" y="2983557"/>
            <a:ext cx="10010775" cy="399097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sz="2400" dirty="0"/>
              <a:t>As reacting particles approach each other, repulsive forces between electron clouds causes them to slow down and lose kinetic energy</a:t>
            </a:r>
          </a:p>
          <a:p>
            <a:r>
              <a:rPr lang="en-AU" sz="2400" dirty="0"/>
              <a:t>This lost kinetic energy converts to increased potential energy of the colliding particles</a:t>
            </a:r>
          </a:p>
          <a:p>
            <a:r>
              <a:rPr lang="en-AU" sz="2400" dirty="0"/>
              <a:t>If they have enough kinetic energy they will approach close enough (collide) to form a </a:t>
            </a:r>
            <a:r>
              <a:rPr lang="en-AU" sz="2400" dirty="0">
                <a:solidFill>
                  <a:srgbClr val="FF0000"/>
                </a:solidFill>
              </a:rPr>
              <a:t>transition state </a:t>
            </a:r>
            <a:r>
              <a:rPr lang="en-AU" sz="2400" dirty="0"/>
              <a:t>also known as the </a:t>
            </a:r>
            <a:r>
              <a:rPr lang="en-AU" sz="2400" dirty="0">
                <a:solidFill>
                  <a:srgbClr val="FF0000"/>
                </a:solidFill>
              </a:rPr>
              <a:t>activated complex </a:t>
            </a:r>
            <a:r>
              <a:rPr lang="en-AU" sz="2400" dirty="0"/>
              <a:t>– the highest potential energy state</a:t>
            </a:r>
          </a:p>
        </p:txBody>
      </p:sp>
    </p:spTree>
    <p:extLst>
      <p:ext uri="{BB962C8B-B14F-4D97-AF65-F5344CB8AC3E}">
        <p14:creationId xmlns:p14="http://schemas.microsoft.com/office/powerpoint/2010/main" val="3079711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C5157F07-1803-4EF7-81B7-17160D245410}"/>
              </a:ext>
            </a:extLst>
          </p:cNvPr>
          <p:cNvSpPr txBox="1"/>
          <p:nvPr/>
        </p:nvSpPr>
        <p:spPr>
          <a:xfrm>
            <a:off x="123825" y="133350"/>
            <a:ext cx="70485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Activation energy</a:t>
            </a:r>
            <a:endParaRPr lang="en-AU" sz="3200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AF4DD8B7-DB06-4ABD-BF6E-27A1FB49E516}"/>
              </a:ext>
            </a:extLst>
          </p:cNvPr>
          <p:cNvCxnSpPr/>
          <p:nvPr/>
        </p:nvCxnSpPr>
        <p:spPr>
          <a:xfrm>
            <a:off x="0" y="813375"/>
            <a:ext cx="80391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5" descr="0132525763_A545a">
            <a:extLst>
              <a:ext uri="{FF2B5EF4-FFF2-40B4-BE49-F238E27FC236}">
                <a16:creationId xmlns:a16="http://schemas.microsoft.com/office/drawing/2014/main" id="{1299C919-CF3F-4E99-A0DD-83ADABBFE2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175" y="933737"/>
            <a:ext cx="7943850" cy="5924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2">
            <a:extLst>
              <a:ext uri="{FF2B5EF4-FFF2-40B4-BE49-F238E27FC236}">
                <a16:creationId xmlns:a16="http://schemas.microsoft.com/office/drawing/2014/main" id="{5C8DBCF2-14C6-4783-86FE-127C6FA8B332}"/>
              </a:ext>
            </a:extLst>
          </p:cNvPr>
          <p:cNvSpPr txBox="1">
            <a:spLocks noChangeArrowheads="1"/>
          </p:cNvSpPr>
          <p:nvPr/>
        </p:nvSpPr>
        <p:spPr>
          <a:xfrm>
            <a:off x="342899" y="1219200"/>
            <a:ext cx="3648075" cy="3038471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en-US" dirty="0"/>
              <a:t>The activation-energy barrier must be crossed before reactants are converted to products.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4EBDCC1-1E50-4D9C-8579-A021BB005D71}"/>
              </a:ext>
            </a:extLst>
          </p:cNvPr>
          <p:cNvSpPr txBox="1"/>
          <p:nvPr/>
        </p:nvSpPr>
        <p:spPr>
          <a:xfrm>
            <a:off x="1033460" y="4953000"/>
            <a:ext cx="2266951" cy="830997"/>
          </a:xfrm>
          <a:prstGeom prst="rect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/>
              <a:t>Exothermic or endothermic?</a:t>
            </a:r>
            <a:endParaRPr lang="en-AU" sz="2400" dirty="0"/>
          </a:p>
        </p:txBody>
      </p:sp>
    </p:spTree>
    <p:extLst>
      <p:ext uri="{BB962C8B-B14F-4D97-AF65-F5344CB8AC3E}">
        <p14:creationId xmlns:p14="http://schemas.microsoft.com/office/powerpoint/2010/main" val="39368128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C5157F07-1803-4EF7-81B7-17160D245410}"/>
              </a:ext>
            </a:extLst>
          </p:cNvPr>
          <p:cNvSpPr txBox="1"/>
          <p:nvPr/>
        </p:nvSpPr>
        <p:spPr>
          <a:xfrm>
            <a:off x="123825" y="133350"/>
            <a:ext cx="70485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Activation energy</a:t>
            </a:r>
            <a:endParaRPr lang="en-AU" sz="3200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AF4DD8B7-DB06-4ABD-BF6E-27A1FB49E516}"/>
              </a:ext>
            </a:extLst>
          </p:cNvPr>
          <p:cNvCxnSpPr/>
          <p:nvPr/>
        </p:nvCxnSpPr>
        <p:spPr>
          <a:xfrm>
            <a:off x="0" y="813375"/>
            <a:ext cx="80391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 descr="545b">
            <a:extLst>
              <a:ext uri="{FF2B5EF4-FFF2-40B4-BE49-F238E27FC236}">
                <a16:creationId xmlns:a16="http://schemas.microsoft.com/office/drawing/2014/main" id="{85141A72-5764-4732-902B-391811EAC1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46" r="3491"/>
          <a:stretch>
            <a:fillRect/>
          </a:stretch>
        </p:blipFill>
        <p:spPr bwMode="auto">
          <a:xfrm>
            <a:off x="6153151" y="1525119"/>
            <a:ext cx="5610219" cy="44138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 descr="0132525763_A545a">
            <a:extLst>
              <a:ext uri="{FF2B5EF4-FFF2-40B4-BE49-F238E27FC236}">
                <a16:creationId xmlns:a16="http://schemas.microsoft.com/office/drawing/2014/main" id="{7B6CAE3B-CCAA-4611-A47A-8F88ABD4FAB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25119"/>
            <a:ext cx="6038850" cy="45035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5E543A26-E980-40C0-8AC0-DD7BB5E1B23E}"/>
              </a:ext>
            </a:extLst>
          </p:cNvPr>
          <p:cNvSpPr txBox="1"/>
          <p:nvPr/>
        </p:nvSpPr>
        <p:spPr>
          <a:xfrm>
            <a:off x="2085975" y="6221135"/>
            <a:ext cx="20669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Exothermic</a:t>
            </a:r>
            <a:endParaRPr lang="en-AU" sz="2400" b="1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03A02FF-C880-443A-AFB4-CFCB247B2FC0}"/>
              </a:ext>
            </a:extLst>
          </p:cNvPr>
          <p:cNvSpPr txBox="1"/>
          <p:nvPr/>
        </p:nvSpPr>
        <p:spPr>
          <a:xfrm>
            <a:off x="7924797" y="6189024"/>
            <a:ext cx="23907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Endothermic</a:t>
            </a:r>
            <a:endParaRPr lang="en-AU" sz="2400" b="1" dirty="0"/>
          </a:p>
        </p:txBody>
      </p:sp>
    </p:spTree>
    <p:extLst>
      <p:ext uri="{BB962C8B-B14F-4D97-AF65-F5344CB8AC3E}">
        <p14:creationId xmlns:p14="http://schemas.microsoft.com/office/powerpoint/2010/main" val="31458439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C5157F07-1803-4EF7-81B7-17160D245410}"/>
              </a:ext>
            </a:extLst>
          </p:cNvPr>
          <p:cNvSpPr txBox="1"/>
          <p:nvPr/>
        </p:nvSpPr>
        <p:spPr>
          <a:xfrm>
            <a:off x="123825" y="133350"/>
            <a:ext cx="70485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Transition state</a:t>
            </a:r>
            <a:endParaRPr lang="en-AU" sz="3200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AF4DD8B7-DB06-4ABD-BF6E-27A1FB49E516}"/>
              </a:ext>
            </a:extLst>
          </p:cNvPr>
          <p:cNvCxnSpPr/>
          <p:nvPr/>
        </p:nvCxnSpPr>
        <p:spPr>
          <a:xfrm>
            <a:off x="0" y="813375"/>
            <a:ext cx="80391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274FA131-9C18-4BEF-B8E5-5A2573F17C28}"/>
              </a:ext>
            </a:extLst>
          </p:cNvPr>
          <p:cNvSpPr txBox="1">
            <a:spLocks/>
          </p:cNvSpPr>
          <p:nvPr/>
        </p:nvSpPr>
        <p:spPr>
          <a:xfrm>
            <a:off x="285750" y="981075"/>
            <a:ext cx="11334750" cy="294322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sz="2400" dirty="0"/>
              <a:t>The </a:t>
            </a:r>
            <a:r>
              <a:rPr lang="en-AU" sz="2400" b="1" dirty="0">
                <a:solidFill>
                  <a:srgbClr val="7030A0"/>
                </a:solidFill>
              </a:rPr>
              <a:t>transition state </a:t>
            </a:r>
            <a:r>
              <a:rPr lang="en-AU" sz="2400" dirty="0"/>
              <a:t>is where the original bonds are being broken and new bonds are being formed</a:t>
            </a:r>
          </a:p>
          <a:p>
            <a:r>
              <a:rPr lang="en-AU" sz="2400" dirty="0"/>
              <a:t>It is an unstable arrangement; </a:t>
            </a:r>
            <a:r>
              <a:rPr lang="en-US" sz="2400" dirty="0"/>
              <a:t>i</a:t>
            </a:r>
            <a:r>
              <a:rPr lang="en-US" altLang="en-US" sz="2400" dirty="0"/>
              <a:t>ts brief existence ends with the reformation of the reactants or with the formation of products </a:t>
            </a:r>
          </a:p>
          <a:p>
            <a:r>
              <a:rPr lang="en-AU" sz="2400" dirty="0"/>
              <a:t>The minimum collision energy required to form the transition state is known as the activation energy </a:t>
            </a:r>
            <a:r>
              <a:rPr lang="en-AU" sz="2400" dirty="0" err="1"/>
              <a:t>Ea</a:t>
            </a:r>
            <a:endParaRPr lang="en-AU" sz="2400" dirty="0"/>
          </a:p>
          <a:p>
            <a:endParaRPr lang="en-AU" sz="2400" dirty="0"/>
          </a:p>
        </p:txBody>
      </p:sp>
      <p:pic>
        <p:nvPicPr>
          <p:cNvPr id="4" name="Picture 4" descr="http://wiki.chemprime.chemeddl.org/images/5/50/Energy_Profile_of_CO_Reacting_with_NO2.jpg">
            <a:extLst>
              <a:ext uri="{FF2B5EF4-FFF2-40B4-BE49-F238E27FC236}">
                <a16:creationId xmlns:a16="http://schemas.microsoft.com/office/drawing/2014/main" id="{8C7875C1-E271-450B-92ED-3FF56F91AA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5385" y="3785220"/>
            <a:ext cx="5113710" cy="29394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428109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C5157F07-1803-4EF7-81B7-17160D245410}"/>
              </a:ext>
            </a:extLst>
          </p:cNvPr>
          <p:cNvSpPr txBox="1"/>
          <p:nvPr/>
        </p:nvSpPr>
        <p:spPr>
          <a:xfrm>
            <a:off x="123825" y="133350"/>
            <a:ext cx="70485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Understanding check</a:t>
            </a:r>
            <a:endParaRPr lang="en-AU" sz="3200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AF4DD8B7-DB06-4ABD-BF6E-27A1FB49E516}"/>
              </a:ext>
            </a:extLst>
          </p:cNvPr>
          <p:cNvCxnSpPr/>
          <p:nvPr/>
        </p:nvCxnSpPr>
        <p:spPr>
          <a:xfrm>
            <a:off x="0" y="813375"/>
            <a:ext cx="80391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Picture 1">
            <a:extLst>
              <a:ext uri="{FF2B5EF4-FFF2-40B4-BE49-F238E27FC236}">
                <a16:creationId xmlns:a16="http://schemas.microsoft.com/office/drawing/2014/main" id="{26E0F520-7AE8-4AAA-A350-D3FADD9B3C3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631" y="1032452"/>
            <a:ext cx="11897588" cy="53064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63572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C5157F07-1803-4EF7-81B7-17160D245410}"/>
              </a:ext>
            </a:extLst>
          </p:cNvPr>
          <p:cNvSpPr txBox="1"/>
          <p:nvPr/>
        </p:nvSpPr>
        <p:spPr>
          <a:xfrm>
            <a:off x="123825" y="133350"/>
            <a:ext cx="70485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Understanding check</a:t>
            </a:r>
            <a:endParaRPr lang="en-AU" sz="3200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AF4DD8B7-DB06-4ABD-BF6E-27A1FB49E516}"/>
              </a:ext>
            </a:extLst>
          </p:cNvPr>
          <p:cNvCxnSpPr/>
          <p:nvPr/>
        </p:nvCxnSpPr>
        <p:spPr>
          <a:xfrm>
            <a:off x="0" y="813375"/>
            <a:ext cx="80391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Picture 1">
            <a:extLst>
              <a:ext uri="{FF2B5EF4-FFF2-40B4-BE49-F238E27FC236}">
                <a16:creationId xmlns:a16="http://schemas.microsoft.com/office/drawing/2014/main" id="{26E0F520-7AE8-4AAA-A350-D3FADD9B3C3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631" y="1032452"/>
            <a:ext cx="11897588" cy="5306436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6A90B280-B014-4CE6-9E89-29B484D18429}"/>
              </a:ext>
            </a:extLst>
          </p:cNvPr>
          <p:cNvSpPr txBox="1"/>
          <p:nvPr/>
        </p:nvSpPr>
        <p:spPr>
          <a:xfrm>
            <a:off x="3876675" y="2238196"/>
            <a:ext cx="25431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Endothermic</a:t>
            </a:r>
            <a:endParaRPr lang="en-AU" dirty="0">
              <a:solidFill>
                <a:srgbClr val="FF0000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ABF6AF2-C147-4EF8-9E45-12FDE6A9151F}"/>
              </a:ext>
            </a:extLst>
          </p:cNvPr>
          <p:cNvSpPr txBox="1"/>
          <p:nvPr/>
        </p:nvSpPr>
        <p:spPr>
          <a:xfrm>
            <a:off x="8039100" y="4553427"/>
            <a:ext cx="13144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reactants</a:t>
            </a:r>
            <a:endParaRPr lang="en-AU" dirty="0">
              <a:solidFill>
                <a:srgbClr val="FF0000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B81C885-75B5-413A-B88A-6381189D9BA4}"/>
              </a:ext>
            </a:extLst>
          </p:cNvPr>
          <p:cNvSpPr txBox="1"/>
          <p:nvPr/>
        </p:nvSpPr>
        <p:spPr>
          <a:xfrm>
            <a:off x="10610850" y="3591402"/>
            <a:ext cx="13144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products</a:t>
            </a:r>
            <a:endParaRPr lang="en-AU" dirty="0">
              <a:solidFill>
                <a:srgbClr val="FF0000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FA88192-CF03-401D-9590-9674FFA4E0BC}"/>
              </a:ext>
            </a:extLst>
          </p:cNvPr>
          <p:cNvSpPr txBox="1"/>
          <p:nvPr/>
        </p:nvSpPr>
        <p:spPr>
          <a:xfrm>
            <a:off x="9058275" y="1880055"/>
            <a:ext cx="198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Transition state</a:t>
            </a:r>
            <a:endParaRPr lang="en-AU" dirty="0">
              <a:solidFill>
                <a:srgbClr val="FF0000"/>
              </a:solidFill>
            </a:endParaRP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27ACB94B-966B-42F5-A580-4FE1BE780037}"/>
              </a:ext>
            </a:extLst>
          </p:cNvPr>
          <p:cNvCxnSpPr>
            <a:cxnSpLocks/>
          </p:cNvCxnSpPr>
          <p:nvPr/>
        </p:nvCxnSpPr>
        <p:spPr>
          <a:xfrm>
            <a:off x="10887075" y="4076700"/>
            <a:ext cx="0" cy="476727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BC42E62B-DCCF-4567-A260-FB1B88FFFA7C}"/>
              </a:ext>
            </a:extLst>
          </p:cNvPr>
          <p:cNvSpPr txBox="1"/>
          <p:nvPr/>
        </p:nvSpPr>
        <p:spPr>
          <a:xfrm>
            <a:off x="11039475" y="4152900"/>
            <a:ext cx="6191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∆H</a:t>
            </a:r>
            <a:endParaRPr lang="en-AU" dirty="0">
              <a:solidFill>
                <a:srgbClr val="FF0000"/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67CCE145-BF30-4852-BC0C-E3623812A3A5}"/>
              </a:ext>
            </a:extLst>
          </p:cNvPr>
          <p:cNvSpPr txBox="1"/>
          <p:nvPr/>
        </p:nvSpPr>
        <p:spPr>
          <a:xfrm>
            <a:off x="5248275" y="4044434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∆H = + 50 kJ</a:t>
            </a:r>
            <a:endParaRPr lang="en-AU" dirty="0">
              <a:solidFill>
                <a:srgbClr val="FF0000"/>
              </a:solidFill>
            </a:endParaRP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2EB9CE3A-0168-41DE-B1EE-EDC6D6CD60CF}"/>
              </a:ext>
            </a:extLst>
          </p:cNvPr>
          <p:cNvCxnSpPr/>
          <p:nvPr/>
        </p:nvCxnSpPr>
        <p:spPr>
          <a:xfrm flipV="1">
            <a:off x="9867900" y="2343150"/>
            <a:ext cx="0" cy="2210277"/>
          </a:xfrm>
          <a:prstGeom prst="line">
            <a:avLst/>
          </a:prstGeom>
          <a:ln w="571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935FB7DC-E275-4B41-884E-C0780261AD73}"/>
              </a:ext>
            </a:extLst>
          </p:cNvPr>
          <p:cNvSpPr txBox="1"/>
          <p:nvPr/>
        </p:nvSpPr>
        <p:spPr>
          <a:xfrm>
            <a:off x="2447925" y="5076825"/>
            <a:ext cx="36480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solidFill>
                  <a:srgbClr val="7030A0"/>
                </a:solidFill>
              </a:rPr>
              <a:t>Ea</a:t>
            </a:r>
            <a:r>
              <a:rPr lang="en-US" dirty="0">
                <a:solidFill>
                  <a:srgbClr val="7030A0"/>
                </a:solidFill>
              </a:rPr>
              <a:t> = 200 kJ</a:t>
            </a:r>
            <a:endParaRPr lang="en-AU" dirty="0">
              <a:solidFill>
                <a:srgbClr val="7030A0"/>
              </a:solidFill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052C9561-D1B3-41B7-8D26-2436114A001E}"/>
              </a:ext>
            </a:extLst>
          </p:cNvPr>
          <p:cNvSpPr txBox="1"/>
          <p:nvPr/>
        </p:nvSpPr>
        <p:spPr>
          <a:xfrm>
            <a:off x="3648074" y="6109216"/>
            <a:ext cx="53244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50 kJ of energy is absorbed in the reaction</a:t>
            </a:r>
            <a:endParaRPr lang="en-AU" dirty="0">
              <a:solidFill>
                <a:srgbClr val="FF0000"/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C42E62B-DCCF-4567-A260-FB1B88FFFA7C}"/>
              </a:ext>
            </a:extLst>
          </p:cNvPr>
          <p:cNvSpPr txBox="1"/>
          <p:nvPr/>
        </p:nvSpPr>
        <p:spPr>
          <a:xfrm>
            <a:off x="9886377" y="3406736"/>
            <a:ext cx="6191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err="1" smtClean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Ea</a:t>
            </a:r>
            <a:endParaRPr lang="en-AU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0145601"/>
      </p:ext>
    </p:extLst>
  </p:cSld>
  <p:clrMapOvr>
    <a:masterClrMapping/>
  </p:clrMapOvr>
</p:sld>
</file>

<file path=ppt/theme/theme1.xml><?xml version="1.0" encoding="utf-8"?>
<a:theme xmlns:a="http://schemas.openxmlformats.org/drawingml/2006/main" name="AccentBoxVTI">
  <a:themeElements>
    <a:clrScheme name="AnalogousFromDarkSeedLeftStep">
      <a:dk1>
        <a:srgbClr val="000000"/>
      </a:dk1>
      <a:lt1>
        <a:srgbClr val="FFFFFF"/>
      </a:lt1>
      <a:dk2>
        <a:srgbClr val="393920"/>
      </a:dk2>
      <a:lt2>
        <a:srgbClr val="E8E2E4"/>
      </a:lt2>
      <a:accent1>
        <a:srgbClr val="20B785"/>
      </a:accent1>
      <a:accent2>
        <a:srgbClr val="14BB3F"/>
      </a:accent2>
      <a:accent3>
        <a:srgbClr val="3ABA21"/>
      </a:accent3>
      <a:accent4>
        <a:srgbClr val="6FB213"/>
      </a:accent4>
      <a:accent5>
        <a:srgbClr val="A4A51D"/>
      </a:accent5>
      <a:accent6>
        <a:srgbClr val="D58717"/>
      </a:accent6>
      <a:hlink>
        <a:srgbClr val="79892D"/>
      </a:hlink>
      <a:folHlink>
        <a:srgbClr val="828282"/>
      </a:folHlink>
    </a:clrScheme>
    <a:fontScheme name="Avenir">
      <a:majorFont>
        <a:latin typeface="Avenir Next LT Pro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ccentBoxVTI" id="{9F778A78-DC9A-453A-A82D-A75CAD503E15}" vid="{EA961113-7CC4-4569-8A6A-7BC2C1E2F40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447</TotalTime>
  <Words>232</Words>
  <Application>Microsoft Office PowerPoint</Application>
  <PresentationFormat>Widescreen</PresentationFormat>
  <Paragraphs>29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ＭＳ Ｐゴシック</vt:lpstr>
      <vt:lpstr>Arial</vt:lpstr>
      <vt:lpstr>Avenir Next LT Pro</vt:lpstr>
      <vt:lpstr>Calibri</vt:lpstr>
      <vt:lpstr>AccentBoxVTI</vt:lpstr>
      <vt:lpstr>Energy profile diagrams review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Rates of Reaction</dc:title>
  <dc:creator>Alison Barnes</dc:creator>
  <cp:lastModifiedBy>BARNES Alison [Rossmoyne Senior High School]</cp:lastModifiedBy>
  <cp:revision>34</cp:revision>
  <dcterms:created xsi:type="dcterms:W3CDTF">2020-09-22T00:09:02Z</dcterms:created>
  <dcterms:modified xsi:type="dcterms:W3CDTF">2021-06-02T00:30:03Z</dcterms:modified>
</cp:coreProperties>
</file>